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68" r:id="rId3"/>
    <p:sldId id="257" r:id="rId4"/>
    <p:sldId id="258"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60C0911-88D8-4408-AB1C-BE390136F21E}"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35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8EBF8-8399-46D7-A7BD-1AB70D030D83}"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0C0911-88D8-4408-AB1C-BE390136F21E}" type="slidenum">
              <a:rPr lang="en-IN" smtClean="0"/>
              <a:t>‹#›</a:t>
            </a:fld>
            <a:endParaRPr lang="en-IN"/>
          </a:p>
        </p:txBody>
      </p:sp>
    </p:spTree>
    <p:extLst>
      <p:ext uri="{BB962C8B-B14F-4D97-AF65-F5344CB8AC3E}">
        <p14:creationId xmlns:p14="http://schemas.microsoft.com/office/powerpoint/2010/main" val="95659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03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03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spTree>
    <p:extLst>
      <p:ext uri="{BB962C8B-B14F-4D97-AF65-F5344CB8AC3E}">
        <p14:creationId xmlns:p14="http://schemas.microsoft.com/office/powerpoint/2010/main" val="1964465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00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69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343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5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spTree>
    <p:extLst>
      <p:ext uri="{BB962C8B-B14F-4D97-AF65-F5344CB8AC3E}">
        <p14:creationId xmlns:p14="http://schemas.microsoft.com/office/powerpoint/2010/main" val="40833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8EBF8-8399-46D7-A7BD-1AB70D030D83}"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0C0911-88D8-4408-AB1C-BE390136F21E}"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36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D8EBF8-8399-46D7-A7BD-1AB70D030D83}"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0C0911-88D8-4408-AB1C-BE390136F21E}" type="slidenum">
              <a:rPr lang="en-IN" smtClean="0"/>
              <a:t>‹#›</a:t>
            </a:fld>
            <a:endParaRPr lang="en-IN"/>
          </a:p>
        </p:txBody>
      </p:sp>
    </p:spTree>
    <p:extLst>
      <p:ext uri="{BB962C8B-B14F-4D97-AF65-F5344CB8AC3E}">
        <p14:creationId xmlns:p14="http://schemas.microsoft.com/office/powerpoint/2010/main" val="69833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D8EBF8-8399-46D7-A7BD-1AB70D030D83}" type="datetimeFigureOut">
              <a:rPr lang="en-IN" smtClean="0"/>
              <a:t>24-08-2020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0C0911-88D8-4408-AB1C-BE390136F21E}"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7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D8EBF8-8399-46D7-A7BD-1AB70D030D83}" type="datetimeFigureOut">
              <a:rPr lang="en-IN" smtClean="0"/>
              <a:t>24-08-2020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60C0911-88D8-4408-AB1C-BE390136F21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8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8EBF8-8399-46D7-A7BD-1AB70D030D83}" type="datetimeFigureOut">
              <a:rPr lang="en-IN" smtClean="0"/>
              <a:t>24-08-2020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60C0911-88D8-4408-AB1C-BE390136F21E}" type="slidenum">
              <a:rPr lang="en-IN" smtClean="0"/>
              <a:t>‹#›</a:t>
            </a:fld>
            <a:endParaRPr lang="en-IN"/>
          </a:p>
        </p:txBody>
      </p:sp>
    </p:spTree>
    <p:extLst>
      <p:ext uri="{BB962C8B-B14F-4D97-AF65-F5344CB8AC3E}">
        <p14:creationId xmlns:p14="http://schemas.microsoft.com/office/powerpoint/2010/main" val="234851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8EBF8-8399-46D7-A7BD-1AB70D030D83}"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0C0911-88D8-4408-AB1C-BE390136F21E}"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67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8EBF8-8399-46D7-A7BD-1AB70D030D83}"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0C0911-88D8-4408-AB1C-BE390136F21E}" type="slidenum">
              <a:rPr lang="en-IN" smtClean="0"/>
              <a:t>‹#›</a:t>
            </a:fld>
            <a:endParaRPr lang="en-IN"/>
          </a:p>
        </p:txBody>
      </p:sp>
    </p:spTree>
    <p:extLst>
      <p:ext uri="{BB962C8B-B14F-4D97-AF65-F5344CB8AC3E}">
        <p14:creationId xmlns:p14="http://schemas.microsoft.com/office/powerpoint/2010/main" val="42230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D8EBF8-8399-46D7-A7BD-1AB70D030D83}" type="datetimeFigureOut">
              <a:rPr lang="en-IN" smtClean="0"/>
              <a:t>24-08-2020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0C0911-88D8-4408-AB1C-BE390136F21E}" type="slidenum">
              <a:rPr lang="en-IN" smtClean="0"/>
              <a:t>‹#›</a:t>
            </a:fld>
            <a:endParaRPr lang="en-IN"/>
          </a:p>
        </p:txBody>
      </p:sp>
    </p:spTree>
    <p:extLst>
      <p:ext uri="{BB962C8B-B14F-4D97-AF65-F5344CB8AC3E}">
        <p14:creationId xmlns:p14="http://schemas.microsoft.com/office/powerpoint/2010/main" val="2617793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66A7-CFA3-4447-8E1F-70166B146479}"/>
              </a:ext>
            </a:extLst>
          </p:cNvPr>
          <p:cNvSpPr>
            <a:spLocks noGrp="1"/>
          </p:cNvSpPr>
          <p:nvPr>
            <p:ph type="ctrTitle"/>
          </p:nvPr>
        </p:nvSpPr>
        <p:spPr>
          <a:xfrm>
            <a:off x="2811669" y="2314343"/>
            <a:ext cx="6815669" cy="1515533"/>
          </a:xfrm>
        </p:spPr>
        <p:txBody>
          <a:bodyPr>
            <a:normAutofit fontScale="90000"/>
          </a:bodyPr>
          <a:lstStyle/>
          <a:p>
            <a:r>
              <a:rPr lang="en-IN" b="1" dirty="0">
                <a:solidFill>
                  <a:schemeClr val="tx1"/>
                </a:solidFill>
              </a:rPr>
              <a:t>IR Spectroscopy</a:t>
            </a:r>
            <a:br>
              <a:rPr lang="en-IN" b="1" dirty="0">
                <a:solidFill>
                  <a:schemeClr val="tx1"/>
                </a:solidFill>
              </a:rPr>
            </a:br>
            <a:r>
              <a:rPr lang="en-IN" sz="2700" b="1" dirty="0">
                <a:solidFill>
                  <a:schemeClr val="tx1"/>
                </a:solidFill>
              </a:rPr>
              <a:t>Part – 1</a:t>
            </a:r>
            <a:br>
              <a:rPr lang="en-IN" sz="2700" b="1" dirty="0">
                <a:solidFill>
                  <a:schemeClr val="tx1"/>
                </a:solidFill>
              </a:rPr>
            </a:br>
            <a:r>
              <a:rPr lang="en-IN" sz="2700" b="1" dirty="0">
                <a:solidFill>
                  <a:schemeClr val="tx1"/>
                </a:solidFill>
              </a:rPr>
              <a:t>Analytical chemistry</a:t>
            </a:r>
            <a:br>
              <a:rPr lang="en-IN" sz="2700" b="1" dirty="0">
                <a:solidFill>
                  <a:schemeClr val="tx1"/>
                </a:solidFill>
              </a:rPr>
            </a:br>
            <a:r>
              <a:rPr lang="en-IN" sz="2700" b="1" dirty="0">
                <a:solidFill>
                  <a:schemeClr val="tx1"/>
                </a:solidFill>
              </a:rPr>
              <a:t>III B.Sc, semester - 5, paper - 6</a:t>
            </a:r>
            <a:br>
              <a:rPr lang="en-IN" sz="2700" dirty="0">
                <a:solidFill>
                  <a:schemeClr val="tx1"/>
                </a:solidFill>
              </a:rPr>
            </a:br>
            <a:endParaRPr lang="en-IN" sz="2700" dirty="0">
              <a:solidFill>
                <a:schemeClr val="tx1"/>
              </a:solidFill>
            </a:endParaRPr>
          </a:p>
        </p:txBody>
      </p:sp>
      <p:sp>
        <p:nvSpPr>
          <p:cNvPr id="3" name="Subtitle 2">
            <a:extLst>
              <a:ext uri="{FF2B5EF4-FFF2-40B4-BE49-F238E27FC236}">
                <a16:creationId xmlns:a16="http://schemas.microsoft.com/office/drawing/2014/main" id="{6B029C04-439B-431C-82C3-D2FDF3029B32}"/>
              </a:ext>
            </a:extLst>
          </p:cNvPr>
          <p:cNvSpPr>
            <a:spLocks noGrp="1"/>
          </p:cNvSpPr>
          <p:nvPr>
            <p:ph type="subTitle" idx="1"/>
          </p:nvPr>
        </p:nvSpPr>
        <p:spPr>
          <a:xfrm>
            <a:off x="2683932" y="3644345"/>
            <a:ext cx="6815669" cy="1616768"/>
          </a:xfrm>
        </p:spPr>
        <p:txBody>
          <a:bodyPr>
            <a:normAutofit fontScale="92500" lnSpcReduction="10000"/>
          </a:bodyPr>
          <a:lstStyle/>
          <a:p>
            <a:endParaRPr lang="en-US" dirty="0"/>
          </a:p>
          <a:p>
            <a:r>
              <a:rPr lang="en-US" sz="2000" b="1" dirty="0"/>
              <a:t>Vijaya Lakshmi Sada </a:t>
            </a:r>
            <a:endParaRPr lang="en-IN" sz="2000" b="1" dirty="0"/>
          </a:p>
          <a:p>
            <a:r>
              <a:rPr lang="en-IN" sz="2000" b="1" dirty="0"/>
              <a:t>Guest faculty</a:t>
            </a:r>
          </a:p>
          <a:p>
            <a:r>
              <a:rPr lang="en-IN" sz="2000" b="1" dirty="0"/>
              <a:t>P.R. Govt. College (A), kakinada</a:t>
            </a:r>
          </a:p>
          <a:p>
            <a:endParaRPr lang="en-IN" dirty="0"/>
          </a:p>
        </p:txBody>
      </p:sp>
    </p:spTree>
    <p:extLst>
      <p:ext uri="{BB962C8B-B14F-4D97-AF65-F5344CB8AC3E}">
        <p14:creationId xmlns:p14="http://schemas.microsoft.com/office/powerpoint/2010/main" val="344874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E426-F3FA-4997-987E-3544C135EA7F}"/>
              </a:ext>
            </a:extLst>
          </p:cNvPr>
          <p:cNvSpPr>
            <a:spLocks noGrp="1"/>
          </p:cNvSpPr>
          <p:nvPr>
            <p:ph type="ctrTitle"/>
          </p:nvPr>
        </p:nvSpPr>
        <p:spPr/>
        <p:txBody>
          <a:bodyPr/>
          <a:lstStyle/>
          <a:p>
            <a:r>
              <a:rPr lang="en-US" dirty="0"/>
              <a:t>Thank you</a:t>
            </a:r>
            <a:endParaRPr lang="en-IN" dirty="0"/>
          </a:p>
        </p:txBody>
      </p:sp>
    </p:spTree>
    <p:extLst>
      <p:ext uri="{BB962C8B-B14F-4D97-AF65-F5344CB8AC3E}">
        <p14:creationId xmlns:p14="http://schemas.microsoft.com/office/powerpoint/2010/main" val="14424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854-1688-4EC7-8E75-E239451DF44A}"/>
              </a:ext>
            </a:extLst>
          </p:cNvPr>
          <p:cNvSpPr>
            <a:spLocks noGrp="1"/>
          </p:cNvSpPr>
          <p:nvPr>
            <p:ph type="title"/>
          </p:nvPr>
        </p:nvSpPr>
        <p:spPr/>
        <p:txBody>
          <a:bodyPr/>
          <a:lstStyle/>
          <a:p>
            <a:r>
              <a:rPr lang="en-US" u="sng" dirty="0"/>
              <a:t>contents</a:t>
            </a:r>
            <a:endParaRPr lang="en-IN" u="sng" dirty="0"/>
          </a:p>
        </p:txBody>
      </p:sp>
      <p:sp>
        <p:nvSpPr>
          <p:cNvPr id="3" name="Content Placeholder 2">
            <a:extLst>
              <a:ext uri="{FF2B5EF4-FFF2-40B4-BE49-F238E27FC236}">
                <a16:creationId xmlns:a16="http://schemas.microsoft.com/office/drawing/2014/main" id="{35C98928-1DD1-449F-9A2C-6AAEDA858E3A}"/>
              </a:ext>
            </a:extLst>
          </p:cNvPr>
          <p:cNvSpPr>
            <a:spLocks noGrp="1"/>
          </p:cNvSpPr>
          <p:nvPr>
            <p:ph idx="1"/>
          </p:nvPr>
        </p:nvSpPr>
        <p:spPr/>
        <p:txBody>
          <a:bodyPr/>
          <a:lstStyle/>
          <a:p>
            <a:pPr>
              <a:buFont typeface="Wingdings" panose="05000000000000000000" pitchFamily="2" charset="2"/>
              <a:buChar char="Ø"/>
            </a:pPr>
            <a:r>
              <a:rPr lang="en-US" b="1" dirty="0"/>
              <a:t>Introduction</a:t>
            </a:r>
          </a:p>
          <a:p>
            <a:pPr>
              <a:buFont typeface="Wingdings" panose="05000000000000000000" pitchFamily="2" charset="2"/>
              <a:buChar char="Ø"/>
            </a:pPr>
            <a:r>
              <a:rPr lang="en-IN" b="1" dirty="0"/>
              <a:t>Regions of the Infrared spectrum</a:t>
            </a:r>
            <a:endParaRPr lang="en-US" b="1" dirty="0"/>
          </a:p>
          <a:p>
            <a:pPr>
              <a:buFont typeface="Wingdings" panose="05000000000000000000" pitchFamily="2" charset="2"/>
              <a:buChar char="Ø"/>
            </a:pPr>
            <a:r>
              <a:rPr lang="en-US" b="1" dirty="0"/>
              <a:t>principle</a:t>
            </a:r>
            <a:endParaRPr lang="en-IN" b="1" dirty="0"/>
          </a:p>
        </p:txBody>
      </p:sp>
    </p:spTree>
    <p:extLst>
      <p:ext uri="{BB962C8B-B14F-4D97-AF65-F5344CB8AC3E}">
        <p14:creationId xmlns:p14="http://schemas.microsoft.com/office/powerpoint/2010/main" val="36332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DF1D-A855-455E-8E49-EC64AA37D926}"/>
              </a:ext>
            </a:extLst>
          </p:cNvPr>
          <p:cNvSpPr>
            <a:spLocks noGrp="1"/>
          </p:cNvSpPr>
          <p:nvPr>
            <p:ph type="title"/>
          </p:nvPr>
        </p:nvSpPr>
        <p:spPr/>
        <p:txBody>
          <a:bodyPr/>
          <a:lstStyle/>
          <a:p>
            <a:r>
              <a:rPr lang="en-US" dirty="0"/>
              <a:t>Introduction </a:t>
            </a:r>
            <a:endParaRPr lang="en-IN" dirty="0"/>
          </a:p>
        </p:txBody>
      </p:sp>
      <p:sp>
        <p:nvSpPr>
          <p:cNvPr id="3" name="Content Placeholder 2">
            <a:extLst>
              <a:ext uri="{FF2B5EF4-FFF2-40B4-BE49-F238E27FC236}">
                <a16:creationId xmlns:a16="http://schemas.microsoft.com/office/drawing/2014/main" id="{31CE1C3E-B872-4CF5-A031-A5207D510B59}"/>
              </a:ext>
            </a:extLst>
          </p:cNvPr>
          <p:cNvSpPr>
            <a:spLocks noGrp="1"/>
          </p:cNvSpPr>
          <p:nvPr>
            <p:ph idx="1"/>
          </p:nvPr>
        </p:nvSpPr>
        <p:spPr/>
        <p:txBody>
          <a:bodyPr/>
          <a:lstStyle/>
          <a:p>
            <a:r>
              <a:rPr lang="en-IN" dirty="0"/>
              <a:t>IR spectroscopy (which is short for infrared spectroscopy) deals with the infrared region of the electromagnetic spectrum, i.e. light having a longer wavelength and a lower frequency than visible light. Infrared Spectroscopy generally refers to the analysis of the interaction of a molecule with infrared light.</a:t>
            </a:r>
          </a:p>
        </p:txBody>
      </p:sp>
    </p:spTree>
    <p:extLst>
      <p:ext uri="{BB962C8B-B14F-4D97-AF65-F5344CB8AC3E}">
        <p14:creationId xmlns:p14="http://schemas.microsoft.com/office/powerpoint/2010/main" val="93837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221C-77B7-45E1-8ED9-B6CA3EBD7DCF}"/>
              </a:ext>
            </a:extLst>
          </p:cNvPr>
          <p:cNvSpPr>
            <a:spLocks noGrp="1"/>
          </p:cNvSpPr>
          <p:nvPr>
            <p:ph type="title"/>
          </p:nvPr>
        </p:nvSpPr>
        <p:spPr/>
        <p:txBody>
          <a:bodyPr/>
          <a:lstStyle/>
          <a:p>
            <a:r>
              <a:rPr lang="en-US" dirty="0"/>
              <a:t>Introduction </a:t>
            </a:r>
            <a:endParaRPr lang="en-IN" dirty="0"/>
          </a:p>
        </p:txBody>
      </p:sp>
      <p:sp>
        <p:nvSpPr>
          <p:cNvPr id="3" name="Content Placeholder 2">
            <a:extLst>
              <a:ext uri="{FF2B5EF4-FFF2-40B4-BE49-F238E27FC236}">
                <a16:creationId xmlns:a16="http://schemas.microsoft.com/office/drawing/2014/main" id="{999CE9B1-BBED-4F0F-B7B6-A275287915B3}"/>
              </a:ext>
            </a:extLst>
          </p:cNvPr>
          <p:cNvSpPr>
            <a:spLocks noGrp="1"/>
          </p:cNvSpPr>
          <p:nvPr>
            <p:ph idx="1"/>
          </p:nvPr>
        </p:nvSpPr>
        <p:spPr/>
        <p:txBody>
          <a:bodyPr/>
          <a:lstStyle/>
          <a:p>
            <a:r>
              <a:rPr lang="en-IN" dirty="0"/>
              <a:t>The IR spectroscopy concept can generally be analysed in three ways: by measuring reflection, emission, and absorption. The major use of infrared spectroscopy is to determine the functional group of molecules, relevant to both organic and inorganic chemistry</a:t>
            </a:r>
          </a:p>
          <a:p>
            <a:endParaRPr lang="en-IN" dirty="0"/>
          </a:p>
        </p:txBody>
      </p:sp>
    </p:spTree>
    <p:extLst>
      <p:ext uri="{BB962C8B-B14F-4D97-AF65-F5344CB8AC3E}">
        <p14:creationId xmlns:p14="http://schemas.microsoft.com/office/powerpoint/2010/main" val="117468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006DE031-FE25-4547-9F18-3159413810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05948" y="993913"/>
            <a:ext cx="9568069" cy="5022573"/>
          </a:xfrm>
          <a:prstGeom prst="rect">
            <a:avLst/>
          </a:prstGeom>
          <a:noFill/>
          <a:ln>
            <a:noFill/>
          </a:ln>
        </p:spPr>
      </p:pic>
    </p:spTree>
    <p:extLst>
      <p:ext uri="{BB962C8B-B14F-4D97-AF65-F5344CB8AC3E}">
        <p14:creationId xmlns:p14="http://schemas.microsoft.com/office/powerpoint/2010/main" val="63334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80ED-0B3F-4596-BB0E-3A70E67F1466}"/>
              </a:ext>
            </a:extLst>
          </p:cNvPr>
          <p:cNvSpPr>
            <a:spLocks noGrp="1"/>
          </p:cNvSpPr>
          <p:nvPr>
            <p:ph type="title"/>
          </p:nvPr>
        </p:nvSpPr>
        <p:spPr/>
        <p:txBody>
          <a:bodyPr>
            <a:normAutofit fontScale="90000"/>
          </a:bodyPr>
          <a:lstStyle/>
          <a:p>
            <a:r>
              <a:rPr lang="en-IN" b="1" dirty="0"/>
              <a:t>Regions of the Infrared spectrum:</a:t>
            </a:r>
            <a:br>
              <a:rPr lang="en-IN" b="1" dirty="0"/>
            </a:br>
            <a:endParaRPr lang="en-IN" dirty="0"/>
          </a:p>
        </p:txBody>
      </p:sp>
      <p:sp>
        <p:nvSpPr>
          <p:cNvPr id="3" name="Content Placeholder 2">
            <a:extLst>
              <a:ext uri="{FF2B5EF4-FFF2-40B4-BE49-F238E27FC236}">
                <a16:creationId xmlns:a16="http://schemas.microsoft.com/office/drawing/2014/main" id="{D69AF798-D637-430D-9637-A00AB876144B}"/>
              </a:ext>
            </a:extLst>
          </p:cNvPr>
          <p:cNvSpPr>
            <a:spLocks noGrp="1"/>
          </p:cNvSpPr>
          <p:nvPr>
            <p:ph idx="1"/>
          </p:nvPr>
        </p:nvSpPr>
        <p:spPr/>
        <p:txBody>
          <a:bodyPr>
            <a:normAutofit/>
          </a:bodyPr>
          <a:lstStyle/>
          <a:p>
            <a:r>
              <a:rPr lang="en-IN" dirty="0"/>
              <a:t>Most of the bands that indicate what functional group is present are found in the region from 4000 cm</a:t>
            </a:r>
            <a:r>
              <a:rPr lang="en-IN" b="1" baseline="30000" dirty="0"/>
              <a:t>-1</a:t>
            </a:r>
            <a:r>
              <a:rPr lang="en-IN" dirty="0"/>
              <a:t> to 1300 cm</a:t>
            </a:r>
            <a:r>
              <a:rPr lang="en-IN" b="1" baseline="30000" dirty="0"/>
              <a:t>-1</a:t>
            </a:r>
            <a:r>
              <a:rPr lang="en-IN" dirty="0"/>
              <a:t>. Their bands can be identified and used to determine the functional group of an unknown compound.</a:t>
            </a:r>
          </a:p>
          <a:p>
            <a:pPr marL="0" indent="0">
              <a:buNone/>
            </a:pPr>
            <a:r>
              <a:rPr lang="en-IN" dirty="0"/>
              <a:t> </a:t>
            </a:r>
          </a:p>
        </p:txBody>
      </p:sp>
    </p:spTree>
    <p:extLst>
      <p:ext uri="{BB962C8B-B14F-4D97-AF65-F5344CB8AC3E}">
        <p14:creationId xmlns:p14="http://schemas.microsoft.com/office/powerpoint/2010/main" val="279819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27E3F-A17A-42F7-BFCF-4C407A7E7D24}"/>
              </a:ext>
            </a:extLst>
          </p:cNvPr>
          <p:cNvSpPr/>
          <p:nvPr/>
        </p:nvSpPr>
        <p:spPr>
          <a:xfrm>
            <a:off x="1616765" y="1792655"/>
            <a:ext cx="8733183" cy="2441694"/>
          </a:xfrm>
          <a:prstGeom prst="rect">
            <a:avLst/>
          </a:prstGeom>
        </p:spPr>
        <p:txBody>
          <a:bodyPr wrap="square">
            <a:spAutoFit/>
          </a:bodyPr>
          <a:lstStyle/>
          <a:p>
            <a:pPr>
              <a:spcAft>
                <a:spcPts val="750"/>
              </a:spcAft>
            </a:pPr>
            <a:r>
              <a:rPr lang="en-IN" dirty="0">
                <a:solidFill>
                  <a:srgbClr val="333333"/>
                </a:solidFill>
                <a:latin typeface="Calibri" panose="020F0502020204030204" pitchFamily="34" charset="0"/>
                <a:ea typeface="Times New Roman" panose="02020603050405020304" pitchFamily="18" charset="0"/>
              </a:rPr>
              <a:t> FUNCTIONAL GROUP REGION                                       FINGERPRINT REGION</a:t>
            </a:r>
            <a:endParaRPr lang="en-IN" sz="1600" dirty="0">
              <a:latin typeface="Times New Roman" panose="02020603050405020304" pitchFamily="18" charset="0"/>
              <a:ea typeface="Times New Roman" panose="02020603050405020304" pitchFamily="18" charset="0"/>
            </a:endParaRPr>
          </a:p>
          <a:p>
            <a:pPr>
              <a:spcAft>
                <a:spcPts val="750"/>
              </a:spcAft>
            </a:pPr>
            <a:r>
              <a:rPr lang="en-IN" dirty="0">
                <a:solidFill>
                  <a:srgbClr val="333333"/>
                </a:solidFill>
                <a:latin typeface="Calibri" panose="020F0502020204030204" pitchFamily="34" charset="0"/>
                <a:ea typeface="Times New Roman" panose="02020603050405020304" pitchFamily="18" charset="0"/>
              </a:rPr>
              <a:t>        4000 cm</a:t>
            </a:r>
            <a:r>
              <a:rPr lang="en-IN" baseline="30000" dirty="0">
                <a:solidFill>
                  <a:srgbClr val="333333"/>
                </a:solidFill>
                <a:latin typeface="Calibri" panose="020F0502020204030204" pitchFamily="34" charset="0"/>
                <a:ea typeface="Times New Roman" panose="02020603050405020304" pitchFamily="18" charset="0"/>
              </a:rPr>
              <a:t>-1</a:t>
            </a:r>
            <a:r>
              <a:rPr lang="en-IN" dirty="0">
                <a:solidFill>
                  <a:srgbClr val="333333"/>
                </a:solidFill>
                <a:latin typeface="Calibri" panose="020F0502020204030204" pitchFamily="34" charset="0"/>
                <a:ea typeface="Times New Roman" panose="02020603050405020304" pitchFamily="18" charset="0"/>
              </a:rPr>
              <a:t> – 1300 cm</a:t>
            </a:r>
            <a:r>
              <a:rPr lang="en-IN" baseline="30000" dirty="0">
                <a:solidFill>
                  <a:srgbClr val="333333"/>
                </a:solidFill>
                <a:latin typeface="Calibri" panose="020F0502020204030204" pitchFamily="34" charset="0"/>
                <a:ea typeface="Times New Roman" panose="02020603050405020304" pitchFamily="18" charset="0"/>
              </a:rPr>
              <a:t>-1             </a:t>
            </a:r>
            <a:r>
              <a:rPr lang="en-IN" dirty="0">
                <a:solidFill>
                  <a:srgbClr val="333333"/>
                </a:solidFill>
                <a:latin typeface="Calibri" panose="020F0502020204030204" pitchFamily="34" charset="0"/>
                <a:ea typeface="Times New Roman" panose="02020603050405020304" pitchFamily="18" charset="0"/>
              </a:rPr>
              <a:t>                                               1300 cm</a:t>
            </a:r>
            <a:r>
              <a:rPr lang="en-IN" baseline="30000" dirty="0">
                <a:solidFill>
                  <a:srgbClr val="333333"/>
                </a:solidFill>
                <a:latin typeface="Calibri" panose="020F0502020204030204" pitchFamily="34" charset="0"/>
                <a:ea typeface="Times New Roman" panose="02020603050405020304" pitchFamily="18" charset="0"/>
              </a:rPr>
              <a:t>-1 </a:t>
            </a:r>
            <a:r>
              <a:rPr lang="en-IN" dirty="0">
                <a:solidFill>
                  <a:srgbClr val="333333"/>
                </a:solidFill>
                <a:latin typeface="Calibri" panose="020F0502020204030204" pitchFamily="34" charset="0"/>
                <a:ea typeface="Times New Roman" panose="02020603050405020304" pitchFamily="18" charset="0"/>
              </a:rPr>
              <a:t>– 400 cm</a:t>
            </a:r>
            <a:r>
              <a:rPr lang="en-IN" baseline="30000" dirty="0">
                <a:solidFill>
                  <a:srgbClr val="333333"/>
                </a:solidFill>
                <a:latin typeface="Calibri" panose="020F0502020204030204" pitchFamily="34" charset="0"/>
                <a:ea typeface="Times New Roman" panose="02020603050405020304" pitchFamily="18" charset="0"/>
              </a:rPr>
              <a:t>-1</a:t>
            </a:r>
            <a:endParaRPr lang="en-IN" sz="1600" dirty="0">
              <a:latin typeface="Times New Roman" panose="02020603050405020304" pitchFamily="18" charset="0"/>
              <a:ea typeface="Times New Roman" panose="02020603050405020304" pitchFamily="18" charset="0"/>
            </a:endParaRPr>
          </a:p>
          <a:p>
            <a:pPr>
              <a:spcAft>
                <a:spcPts val="750"/>
              </a:spcAft>
            </a:pPr>
            <a:r>
              <a:rPr lang="en-IN" dirty="0">
                <a:solidFill>
                  <a:srgbClr val="333333"/>
                </a:solidFill>
                <a:latin typeface="Calibri" panose="020F0502020204030204" pitchFamily="34" charset="0"/>
                <a:ea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endParaRPr>
          </a:p>
          <a:p>
            <a:pPr algn="just">
              <a:spcAft>
                <a:spcPts val="750"/>
              </a:spcAft>
            </a:pPr>
            <a:r>
              <a:rPr lang="en-IN" dirty="0">
                <a:solidFill>
                  <a:srgbClr val="333333"/>
                </a:solidFill>
                <a:latin typeface="Calibri" panose="020F0502020204030204" pitchFamily="34" charset="0"/>
                <a:ea typeface="Times New Roman" panose="02020603050405020304" pitchFamily="18" charset="0"/>
              </a:rPr>
              <a:t>Bands that are unique to each molecule, similar to a fingerprint, are found in the fingerprint region, from 1300 cm</a:t>
            </a:r>
            <a:r>
              <a:rPr lang="en-IN" b="1" baseline="30000" dirty="0">
                <a:solidFill>
                  <a:srgbClr val="333333"/>
                </a:solidFill>
                <a:latin typeface="Calibri" panose="020F0502020204030204" pitchFamily="34" charset="0"/>
                <a:ea typeface="Times New Roman" panose="02020603050405020304" pitchFamily="18" charset="0"/>
              </a:rPr>
              <a:t>-1</a:t>
            </a:r>
            <a:r>
              <a:rPr lang="en-IN" dirty="0">
                <a:solidFill>
                  <a:srgbClr val="333333"/>
                </a:solidFill>
                <a:latin typeface="Calibri" panose="020F0502020204030204" pitchFamily="34" charset="0"/>
                <a:ea typeface="Times New Roman" panose="02020603050405020304" pitchFamily="18" charset="0"/>
              </a:rPr>
              <a:t> to 400 cm</a:t>
            </a:r>
            <a:r>
              <a:rPr lang="en-IN" b="1" baseline="30000" dirty="0">
                <a:solidFill>
                  <a:srgbClr val="333333"/>
                </a:solidFill>
                <a:latin typeface="Calibri" panose="020F0502020204030204" pitchFamily="34" charset="0"/>
                <a:ea typeface="Times New Roman" panose="02020603050405020304" pitchFamily="18" charset="0"/>
              </a:rPr>
              <a:t>-1</a:t>
            </a:r>
            <a:r>
              <a:rPr lang="en-IN" dirty="0">
                <a:solidFill>
                  <a:srgbClr val="333333"/>
                </a:solidFill>
                <a:latin typeface="Calibri" panose="020F0502020204030204" pitchFamily="34" charset="0"/>
                <a:ea typeface="Times New Roman" panose="02020603050405020304" pitchFamily="18" charset="0"/>
              </a:rPr>
              <a:t>. These bands are only used to compare the spectra of one compound to another.</a:t>
            </a:r>
            <a:endParaRPr lang="en-IN" sz="1600" dirty="0">
              <a:latin typeface="Times New Roman" panose="02020603050405020304" pitchFamily="18" charset="0"/>
              <a:ea typeface="Times New Roman" panose="02020603050405020304" pitchFamily="18" charset="0"/>
            </a:endParaRPr>
          </a:p>
          <a:p>
            <a:pPr>
              <a:spcAft>
                <a:spcPts val="750"/>
              </a:spcAft>
            </a:pPr>
            <a:r>
              <a:rPr lang="en-IN" dirty="0">
                <a:solidFill>
                  <a:srgbClr val="333333"/>
                </a:solidFill>
                <a:latin typeface="Calibri" panose="020F0502020204030204" pitchFamily="34" charset="0"/>
                <a:ea typeface="Times New Roman" panose="02020603050405020304" pitchFamily="18" charset="0"/>
              </a:rPr>
              <a:t> </a:t>
            </a:r>
            <a:endParaRPr lang="en-IN" dirty="0"/>
          </a:p>
        </p:txBody>
      </p:sp>
    </p:spTree>
    <p:extLst>
      <p:ext uri="{BB962C8B-B14F-4D97-AF65-F5344CB8AC3E}">
        <p14:creationId xmlns:p14="http://schemas.microsoft.com/office/powerpoint/2010/main" val="286294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A7BF-A51C-4D72-854C-B943F90DE4F4}"/>
              </a:ext>
            </a:extLst>
          </p:cNvPr>
          <p:cNvSpPr>
            <a:spLocks noGrp="1"/>
          </p:cNvSpPr>
          <p:nvPr>
            <p:ph type="title"/>
          </p:nvPr>
        </p:nvSpPr>
        <p:spPr/>
        <p:txBody>
          <a:bodyPr>
            <a:normAutofit fontScale="90000"/>
          </a:bodyPr>
          <a:lstStyle/>
          <a:p>
            <a:r>
              <a:rPr lang="en-IN" b="1" dirty="0"/>
              <a:t>Principle of Infrared Spectroscopy:</a:t>
            </a:r>
            <a:br>
              <a:rPr lang="en-IN" b="1" i="1" dirty="0"/>
            </a:br>
            <a:endParaRPr lang="en-IN" dirty="0"/>
          </a:p>
        </p:txBody>
      </p:sp>
      <p:sp>
        <p:nvSpPr>
          <p:cNvPr id="3" name="Content Placeholder 2">
            <a:extLst>
              <a:ext uri="{FF2B5EF4-FFF2-40B4-BE49-F238E27FC236}">
                <a16:creationId xmlns:a16="http://schemas.microsoft.com/office/drawing/2014/main" id="{57CE9146-BF40-4F29-87C8-38CDFBEA2686}"/>
              </a:ext>
            </a:extLst>
          </p:cNvPr>
          <p:cNvSpPr>
            <a:spLocks noGrp="1"/>
          </p:cNvSpPr>
          <p:nvPr>
            <p:ph idx="1"/>
          </p:nvPr>
        </p:nvSpPr>
        <p:spPr/>
        <p:txBody>
          <a:bodyPr/>
          <a:lstStyle/>
          <a:p>
            <a:r>
              <a:rPr lang="en-IN" dirty="0"/>
              <a:t>IR spectroscopy works on the principle that molecules absorb specific frequencies that are characteristic of their structure. At temperatures above absolute zero, all the atoms in molecules are in continuous vibration with respect to each other. The IR spectrum of a sample is recorded by passing a beam of IR radiation through the sample.</a:t>
            </a:r>
          </a:p>
          <a:p>
            <a:endParaRPr lang="en-IN" dirty="0"/>
          </a:p>
        </p:txBody>
      </p:sp>
    </p:spTree>
    <p:extLst>
      <p:ext uri="{BB962C8B-B14F-4D97-AF65-F5344CB8AC3E}">
        <p14:creationId xmlns:p14="http://schemas.microsoft.com/office/powerpoint/2010/main" val="377982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3523-A1DA-4916-955C-F5C641A2FB32}"/>
              </a:ext>
            </a:extLst>
          </p:cNvPr>
          <p:cNvSpPr>
            <a:spLocks noGrp="1"/>
          </p:cNvSpPr>
          <p:nvPr>
            <p:ph type="title"/>
          </p:nvPr>
        </p:nvSpPr>
        <p:spPr/>
        <p:txBody>
          <a:bodyPr>
            <a:normAutofit fontScale="90000"/>
          </a:bodyPr>
          <a:lstStyle/>
          <a:p>
            <a:r>
              <a:rPr lang="en-IN" b="1" dirty="0"/>
              <a:t>Principle of Infrared Spectroscopy:</a:t>
            </a:r>
            <a:br>
              <a:rPr lang="en-IN" b="1" i="1" dirty="0"/>
            </a:br>
            <a:endParaRPr lang="en-IN" dirty="0"/>
          </a:p>
        </p:txBody>
      </p:sp>
      <p:sp>
        <p:nvSpPr>
          <p:cNvPr id="3" name="Content Placeholder 2">
            <a:extLst>
              <a:ext uri="{FF2B5EF4-FFF2-40B4-BE49-F238E27FC236}">
                <a16:creationId xmlns:a16="http://schemas.microsoft.com/office/drawing/2014/main" id="{3FF1D042-D032-4D53-B944-973A70B6B96F}"/>
              </a:ext>
            </a:extLst>
          </p:cNvPr>
          <p:cNvSpPr>
            <a:spLocks noGrp="1"/>
          </p:cNvSpPr>
          <p:nvPr>
            <p:ph idx="1"/>
          </p:nvPr>
        </p:nvSpPr>
        <p:spPr/>
        <p:txBody>
          <a:bodyPr/>
          <a:lstStyle/>
          <a:p>
            <a:r>
              <a:rPr lang="en-IN" dirty="0"/>
              <a:t>When the frequency of a specific vibration is equal to the frequency of the IR radiation directed on the molecule, the mol­ecule absorbs the radiation. The examination of the transmitted light reveals how much energy was absorbed at each frequency (or wavelength). Using various sampling accessories, IR spectrometers can accept a wide range of sample types such as gases, liquids, and solids.</a:t>
            </a:r>
          </a:p>
          <a:p>
            <a:endParaRPr lang="en-IN" dirty="0"/>
          </a:p>
        </p:txBody>
      </p:sp>
    </p:spTree>
    <p:extLst>
      <p:ext uri="{BB962C8B-B14F-4D97-AF65-F5344CB8AC3E}">
        <p14:creationId xmlns:p14="http://schemas.microsoft.com/office/powerpoint/2010/main" val="35508055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TotalTime>
  <Words>399</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Garamond</vt:lpstr>
      <vt:lpstr>Times New Roman</vt:lpstr>
      <vt:lpstr>Wingdings</vt:lpstr>
      <vt:lpstr>Organic</vt:lpstr>
      <vt:lpstr>IR Spectroscopy Part – 1 Analytical chemistry III B.Sc, semester - 5, paper - 6 </vt:lpstr>
      <vt:lpstr>contents</vt:lpstr>
      <vt:lpstr>Introduction </vt:lpstr>
      <vt:lpstr>Introduction </vt:lpstr>
      <vt:lpstr>PowerPoint Presentation</vt:lpstr>
      <vt:lpstr>Regions of the Infrared spectrum: </vt:lpstr>
      <vt:lpstr>PowerPoint Presentation</vt:lpstr>
      <vt:lpstr>Principle of Infrared Spectroscopy: </vt:lpstr>
      <vt:lpstr>Principle of Infrared Spectroscopy: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 SPECTROSCOPY</dc:title>
  <dc:creator>SSK</dc:creator>
  <cp:lastModifiedBy>NAGA SUBRAHMANYESWARA SWAMI KARANAM</cp:lastModifiedBy>
  <cp:revision>7</cp:revision>
  <dcterms:created xsi:type="dcterms:W3CDTF">2020-07-30T06:24:55Z</dcterms:created>
  <dcterms:modified xsi:type="dcterms:W3CDTF">2020-08-24T08:22:10Z</dcterms:modified>
</cp:coreProperties>
</file>